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65" r:id="rId3"/>
    <p:sldId id="366" r:id="rId4"/>
    <p:sldId id="367" r:id="rId5"/>
  </p:sldIdLst>
  <p:sldSz cx="12192000" cy="6858000"/>
  <p:notesSz cx="6797675" cy="9926638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84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3F9B16-00DD-42EE-8E2F-BD59DE975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38F94F0-CDEE-4F51-B751-723B43BDF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A9B7BC2-727E-45E4-B8CF-C966DD27F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E1BD-42DF-4A70-B76C-7FF2BEB9425A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90B6EF4-4009-431C-B100-7B07F2999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16DFE0D-2B23-4B44-8A0D-68119A41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A395-DEED-4E31-A26B-2BAD5DA28D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27625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4791B3-70EE-47EB-8F52-317C01FF8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5FFE8FF-D35C-4A7B-B2B3-149DE7A12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9B6434-DE8B-4628-BAF8-F4DAD08CE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E1BD-42DF-4A70-B76C-7FF2BEB9425A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822BFF-61C1-4565-91F1-0CC50B938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524E98-AEDB-473B-AA6E-30EC998ED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A395-DEED-4E31-A26B-2BAD5DA28D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253256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3077F0A-C74C-4570-89F5-4DCE53BA09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19FCC0E-C55E-4BFA-8D7E-B50003014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A75A9F8-1F58-4A51-89F9-4A1CB937A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E1BD-42DF-4A70-B76C-7FF2BEB9425A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FDE3B4D-6D98-4752-B013-D2D9F2B2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908D8C6-0542-4E56-BBDF-B632AF542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A395-DEED-4E31-A26B-2BAD5DA28D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25395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B73467-DA99-4B35-ABF8-442FA09DC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C92C95-E5BA-4CA2-ABE9-BF842CF15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C7B97DE-A7DD-475D-8FA6-C3F615C3E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E1BD-42DF-4A70-B76C-7FF2BEB9425A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18C158-A718-4A72-890F-CE328E644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0D8CC0-2D43-4ACC-B3C8-722E3989A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A395-DEED-4E31-A26B-2BAD5DA28D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5946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4368D7-9C7A-420F-8587-03807245F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E347207-F94D-47E9-AB50-29D421F5A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C568556-7C82-4193-BF2E-B029FC6FE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E1BD-42DF-4A70-B76C-7FF2BEB9425A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36A5B7E-D9C1-4B76-A302-FE043BFFC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340619-79B8-4A3B-9B15-935530F31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A395-DEED-4E31-A26B-2BAD5DA28D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86101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CBB765-9D3E-460B-8F86-4228984E6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E311FEA-CC78-4AE4-A43B-5E3C54DD8B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ABBCDB9-8DB5-45A0-93CA-8959B4A14E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8D77BC4-2647-4431-9D25-3D3C3DDF9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E1BD-42DF-4A70-B76C-7FF2BEB9425A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860D1E9-0AD9-4BDB-8394-8961D809F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A46593A-418B-43FD-BAF1-6CA52ED7A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A395-DEED-4E31-A26B-2BAD5DA28D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82109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049C3E-F03A-4B3F-9986-475889E37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C150B70-4D73-491F-93E8-9735C3A92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F289434-D061-43E3-8710-A375BB1B7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0C16570-A228-4108-B3A0-512DA2092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72367C5-F22F-4A31-AF8B-D8F9820E2A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0829644-5815-4A7B-B9AF-846536BCB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E1BD-42DF-4A70-B76C-7FF2BEB9425A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F21699E-C613-477C-8FDE-6EE70EF78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815C244-443E-4414-892C-B0702F2BC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A395-DEED-4E31-A26B-2BAD5DA28D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83329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A27EAC-0BD3-441B-A2DA-D339A9F37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DA63A0A-DC16-4B89-96DE-315FBADA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E1BD-42DF-4A70-B76C-7FF2BEB9425A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5391E8E-F509-4EC3-B860-FA32702A8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93D9194-3F7F-4112-A0C8-133B1DEE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A395-DEED-4E31-A26B-2BAD5DA28D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2173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9A6EAC8-A9C0-4F9D-8CEC-17937C035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E1BD-42DF-4A70-B76C-7FF2BEB9425A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AEE2BB7-E414-41DC-978D-598725DBB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516997F-7384-4D3D-B8E9-BE4EC37B8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A395-DEED-4E31-A26B-2BAD5DA28D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60472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0C7FEC-4DCC-4ABD-A974-2A651EA92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D85DC2-6AA9-46B9-A7C0-0C233C380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8FC6304-BB38-4888-9210-6C97A61DE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3EAF02F-35C0-4315-8A61-53FC3EB84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E1BD-42DF-4A70-B76C-7FF2BEB9425A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8084AD5-D789-44E4-A323-21F6921C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B403C60-2688-42F3-971A-0E8670EF0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A395-DEED-4E31-A26B-2BAD5DA28D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678110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BD02C2-6EDA-4654-B235-745ED6015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24EF1C6-9525-4C27-8B29-B29F8660A4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50A4A70-C167-47C7-B09D-AD2A59BCE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6308045-0412-4E84-AC72-B6F6DED3E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E1BD-42DF-4A70-B76C-7FF2BEB9425A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EB2138C-6AB5-496B-ACAD-FF30AC58E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219C507-24E0-411B-BA64-0328B52E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A395-DEED-4E31-A26B-2BAD5DA28D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35698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2204D8E-B5B8-48F0-9296-BA71242A6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ADEB314-8E24-4964-B0BE-72F6DE23C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D29EE2-8975-4098-BE27-980B7D50A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1E1BD-42DF-4A70-B76C-7FF2BEB9425A}" type="datetimeFigureOut">
              <a:rPr lang="mk-MK" smtClean="0"/>
              <a:t>20.3.2020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F9D60B1-096A-40D1-8FE4-92C10C7809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B3B17A6-6C7A-446A-9D52-E575ADC21D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CA395-DEED-4E31-A26B-2BAD5DA28DF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32910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Subtítulo">
            <a:extLst>
              <a:ext uri="{FF2B5EF4-FFF2-40B4-BE49-F238E27FC236}">
                <a16:creationId xmlns="" xmlns:a16="http://schemas.microsoft.com/office/drawing/2014/main" id="{B82234E1-55CC-434C-9FBA-89AC2980E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598" y="4941168"/>
            <a:ext cx="6584778" cy="1368151"/>
          </a:xfrm>
          <a:ln>
            <a:solidFill>
              <a:srgbClr val="2A6E86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endParaRPr lang="mk-MK" sz="26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mk-MK" sz="2800" dirty="0">
                <a:solidFill>
                  <a:srgbClr val="296187"/>
                </a:solidFill>
              </a:rPr>
              <a:t>Институт за јавно здравје на Република Северна Македонија</a:t>
            </a:r>
            <a:endParaRPr lang="en-US" sz="2800" dirty="0">
              <a:solidFill>
                <a:srgbClr val="296187"/>
              </a:solidFill>
            </a:endParaRPr>
          </a:p>
          <a:p>
            <a:pPr>
              <a:defRPr/>
            </a:pPr>
            <a:endParaRPr lang="es-E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" name="Line 4">
            <a:extLst>
              <a:ext uri="{FF2B5EF4-FFF2-40B4-BE49-F238E27FC236}">
                <a16:creationId xmlns="" xmlns:a16="http://schemas.microsoft.com/office/drawing/2014/main" id="{BF572635-3F92-4850-ABDD-2D31DC331CB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55797" y="4725144"/>
            <a:ext cx="8280400" cy="0"/>
          </a:xfrm>
          <a:prstGeom prst="line">
            <a:avLst/>
          </a:prstGeom>
          <a:noFill/>
          <a:ln w="57150">
            <a:solidFill>
              <a:srgbClr val="29618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" name="Picture 11">
            <a:extLst>
              <a:ext uri="{FF2B5EF4-FFF2-40B4-BE49-F238E27FC236}">
                <a16:creationId xmlns="" xmlns:a16="http://schemas.microsoft.com/office/drawing/2014/main" id="{A39EC1C9-DD68-4E41-B638-0E3E6400EC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688" y="548680"/>
            <a:ext cx="96862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 Título">
            <a:extLst>
              <a:ext uri="{FF2B5EF4-FFF2-40B4-BE49-F238E27FC236}">
                <a16:creationId xmlns="" xmlns:a16="http://schemas.microsoft.com/office/drawing/2014/main" id="{05626DF6-3D50-4D44-B34B-7BE2D0C286A4}"/>
              </a:ext>
            </a:extLst>
          </p:cNvPr>
          <p:cNvSpPr txBox="1">
            <a:spLocks/>
          </p:cNvSpPr>
          <p:nvPr/>
        </p:nvSpPr>
        <p:spPr bwMode="auto">
          <a:xfrm>
            <a:off x="536464" y="2075109"/>
            <a:ext cx="11119065" cy="243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mk-MK" altLang="es-E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ДЕФИНИЦИЈА НА СЛУЧАЈ</a:t>
            </a:r>
            <a:endParaRPr lang="en-US" altLang="es-E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mk-MK" altLang="es-E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 </a:t>
            </a:r>
            <a:r>
              <a:rPr lang="en-US" altLang="es-E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</a:t>
            </a:r>
            <a:r>
              <a:rPr lang="mk-MK" altLang="es-E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ИНФЕКЦИЈА</a:t>
            </a:r>
            <a:endParaRPr lang="en-GB" altLang="es-ES" sz="3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en-GB" altLang="es-ES" sz="2000" b="1" dirty="0">
              <a:solidFill>
                <a:srgbClr val="2961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5400" y="1071546"/>
            <a:ext cx="102971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u="sng" dirty="0"/>
              <a:t>Сомнителен пациент на </a:t>
            </a:r>
            <a:r>
              <a:rPr lang="pl-PL" sz="2400" b="1" u="sng" dirty="0"/>
              <a:t>2019-nCoV </a:t>
            </a:r>
            <a:r>
              <a:rPr lang="mk-MK" sz="2400" b="1" u="sng" dirty="0"/>
              <a:t>инфекција е: </a:t>
            </a:r>
            <a:endParaRPr lang="en-US" sz="2400" b="1" u="sng" dirty="0"/>
          </a:p>
          <a:p>
            <a:endParaRPr lang="en-US" sz="2400" u="sng" dirty="0"/>
          </a:p>
          <a:p>
            <a:pPr marL="457200" indent="-457200">
              <a:buAutoNum type="arabicPeriod"/>
            </a:pPr>
            <a:r>
              <a:rPr lang="ru-RU" sz="2400" dirty="0"/>
              <a:t>Пациент со АРИ (треска и најмалку еден знак/симптом на респираторно заболување (на</a:t>
            </a:r>
            <a:r>
              <a:rPr lang="en-US" sz="2400" dirty="0"/>
              <a:t> </a:t>
            </a:r>
            <a:r>
              <a:rPr lang="ru-RU" sz="2400" dirty="0"/>
              <a:t>пр. кашлица, тешкотии при дишење или недостаток на воздух)) </a:t>
            </a:r>
          </a:p>
          <a:p>
            <a:r>
              <a:rPr lang="en-US" sz="2400" b="1" dirty="0"/>
              <a:t>	</a:t>
            </a:r>
            <a:r>
              <a:rPr lang="mk-MK" sz="2400" b="1" dirty="0"/>
              <a:t>И</a:t>
            </a:r>
            <a:r>
              <a:rPr lang="ru-RU" sz="2400" b="1" dirty="0"/>
              <a:t> </a:t>
            </a:r>
          </a:p>
          <a:p>
            <a:r>
              <a:rPr lang="en-US" sz="2400" dirty="0"/>
              <a:t>      </a:t>
            </a:r>
            <a:r>
              <a:rPr lang="ru-RU" sz="2400" dirty="0"/>
              <a:t>за кој ниту една друга етиологија целосно не ја објаснува клиничката </a:t>
            </a:r>
            <a:r>
              <a:rPr lang="en-US" sz="2400" dirty="0"/>
              <a:t>    </a:t>
            </a:r>
          </a:p>
          <a:p>
            <a:r>
              <a:rPr lang="en-US" sz="2400" dirty="0"/>
              <a:t>      </a:t>
            </a:r>
            <a:r>
              <a:rPr lang="ru-RU" sz="2400" dirty="0"/>
              <a:t>презентација  </a:t>
            </a:r>
          </a:p>
          <a:p>
            <a:r>
              <a:rPr lang="en-US" sz="2400" b="1" dirty="0"/>
              <a:t>	</a:t>
            </a:r>
            <a:r>
              <a:rPr lang="ru-RU" sz="2400" b="1" dirty="0"/>
              <a:t>И</a:t>
            </a:r>
            <a:r>
              <a:rPr lang="ru-RU" sz="2400" dirty="0"/>
              <a:t> </a:t>
            </a:r>
          </a:p>
          <a:p>
            <a:r>
              <a:rPr lang="en-US" sz="2400" dirty="0"/>
              <a:t>      </a:t>
            </a:r>
            <a:r>
              <a:rPr lang="ru-RU" sz="2400" dirty="0"/>
              <a:t>има историја на патување или престој во земја/ територија каде е </a:t>
            </a:r>
            <a:endParaRPr lang="en-US" sz="2400" dirty="0"/>
          </a:p>
          <a:p>
            <a:r>
              <a:rPr lang="en-US" sz="2400" dirty="0"/>
              <a:t>      </a:t>
            </a:r>
            <a:r>
              <a:rPr lang="ru-RU" sz="2400" dirty="0"/>
              <a:t>регистрирана локална трансмисија на COVID-19 во период 14 дена </a:t>
            </a:r>
            <a:r>
              <a:rPr lang="en-US" sz="2400" dirty="0"/>
              <a:t>      </a:t>
            </a:r>
          </a:p>
          <a:p>
            <a:r>
              <a:rPr lang="en-US" sz="2400" dirty="0"/>
              <a:t>      </a:t>
            </a:r>
            <a:r>
              <a:rPr lang="ru-RU" sz="2400" dirty="0"/>
              <a:t>пред почетокот на симптомите. </a:t>
            </a:r>
            <a:endParaRPr lang="en-US" sz="2400" dirty="0"/>
          </a:p>
          <a:p>
            <a:endParaRPr lang="en-US" sz="2400" dirty="0"/>
          </a:p>
          <a:p>
            <a:r>
              <a:rPr lang="mk-MK" sz="2400" b="1" dirty="0"/>
              <a:t>ИЛИ   </a:t>
            </a:r>
            <a:endParaRPr lang="en-US" sz="2400" b="1" dirty="0"/>
          </a:p>
        </p:txBody>
      </p:sp>
      <p:pic>
        <p:nvPicPr>
          <p:cNvPr id="5" name="Picture 4" descr="iph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116632"/>
            <a:ext cx="705767" cy="64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991544" y="332656"/>
            <a:ext cx="91450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sz="2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ДЕФИНИЦИЈА НА СЛУЧАЈ ЗА </a:t>
            </a:r>
            <a:r>
              <a:rPr lang="en-US" sz="2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COVID-19 </a:t>
            </a:r>
            <a:r>
              <a:rPr lang="mk-MK" sz="2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инфекција (СЗО)</a:t>
            </a:r>
            <a:endParaRPr lang="mk-MK" sz="2600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="" xmlns:a16="http://schemas.microsoft.com/office/drawing/2014/main" id="{F3549B65-8FC9-4DE0-9BAF-6B6A19696B66}"/>
              </a:ext>
            </a:extLst>
          </p:cNvPr>
          <p:cNvSpPr/>
          <p:nvPr/>
        </p:nvSpPr>
        <p:spPr>
          <a:xfrm>
            <a:off x="1991544" y="5926400"/>
            <a:ext cx="871296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022156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7709" y="1200809"/>
            <a:ext cx="1058517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               ИЛИ</a:t>
            </a:r>
            <a:endParaRPr lang="en-US" sz="2400" dirty="0"/>
          </a:p>
          <a:p>
            <a:endParaRPr lang="mk-MK" sz="1600" b="1" u="sng" dirty="0"/>
          </a:p>
          <a:p>
            <a:r>
              <a:rPr lang="mk-MK" sz="2400" b="1" u="sng" dirty="0"/>
              <a:t>Сомнителен пациент на </a:t>
            </a:r>
            <a:r>
              <a:rPr lang="pl-PL" sz="2400" b="1" u="sng" dirty="0"/>
              <a:t>2019-nCoV </a:t>
            </a:r>
            <a:r>
              <a:rPr lang="mk-MK" sz="2400" b="1" u="sng" dirty="0"/>
              <a:t>инфекција е: </a:t>
            </a:r>
          </a:p>
          <a:p>
            <a:endParaRPr lang="en-US" sz="2400" u="sng" dirty="0"/>
          </a:p>
          <a:p>
            <a:r>
              <a:rPr lang="ru-RU" sz="2400" dirty="0"/>
              <a:t>2. Пациент со било која АРИ </a:t>
            </a:r>
            <a:r>
              <a:rPr lang="ru-RU" sz="2400" b="1" dirty="0"/>
              <a:t>И</a:t>
            </a:r>
            <a:r>
              <a:rPr lang="ru-RU" sz="2400" dirty="0"/>
              <a:t> кој бил во контакт со потврден или </a:t>
            </a:r>
          </a:p>
          <a:p>
            <a:r>
              <a:rPr lang="ru-RU" sz="2400" dirty="0"/>
              <a:t>    веројатен COVID-19 случај во период 14 дена пред почетокот на      </a:t>
            </a:r>
          </a:p>
          <a:p>
            <a:r>
              <a:rPr lang="ru-RU" sz="2400" dirty="0"/>
              <a:t>    симптомите.</a:t>
            </a:r>
          </a:p>
          <a:p>
            <a:r>
              <a:rPr lang="ru-RU" sz="1200" dirty="0"/>
              <a:t> </a:t>
            </a:r>
            <a:endParaRPr lang="en-US" sz="1200" dirty="0"/>
          </a:p>
          <a:p>
            <a:r>
              <a:rPr lang="ru-RU" sz="2400" b="1" dirty="0"/>
              <a:t>	ИЛИ</a:t>
            </a:r>
          </a:p>
          <a:p>
            <a:endParaRPr lang="ru-RU" sz="1200" b="1" dirty="0"/>
          </a:p>
          <a:p>
            <a:r>
              <a:rPr lang="mk-MK" sz="2400" b="1" u="sng" dirty="0"/>
              <a:t>Сомнителен пациент на </a:t>
            </a:r>
            <a:r>
              <a:rPr lang="pl-PL" sz="2400" b="1" u="sng" dirty="0"/>
              <a:t>2019-nCoV </a:t>
            </a:r>
            <a:r>
              <a:rPr lang="mk-MK" sz="2400" b="1" u="sng" dirty="0"/>
              <a:t>инфекција е: </a:t>
            </a:r>
          </a:p>
          <a:p>
            <a:endParaRPr lang="en-US" sz="2400" dirty="0"/>
          </a:p>
          <a:p>
            <a:r>
              <a:rPr lang="ru-RU" sz="2400" dirty="0"/>
              <a:t>3. Пациент со САРИ (на пр. кашлица, тешкотии при дишење или </a:t>
            </a:r>
          </a:p>
          <a:p>
            <a:r>
              <a:rPr lang="ru-RU" sz="2400" dirty="0"/>
              <a:t>    недостаток на воздух) </a:t>
            </a:r>
            <a:r>
              <a:rPr lang="ru-RU" sz="2400" b="1" dirty="0"/>
              <a:t>И</a:t>
            </a:r>
            <a:r>
              <a:rPr lang="ru-RU" sz="2400" dirty="0"/>
              <a:t> кај кој е потребна хоспитализација </a:t>
            </a:r>
            <a:r>
              <a:rPr lang="ru-RU" sz="2400" b="1" dirty="0"/>
              <a:t>И</a:t>
            </a:r>
            <a:r>
              <a:rPr lang="ru-RU" sz="2400" dirty="0"/>
              <a:t> за кој </a:t>
            </a:r>
          </a:p>
          <a:p>
            <a:r>
              <a:rPr lang="ru-RU" sz="2400" dirty="0"/>
              <a:t>    ниту една друга етиологија целосно не ја објаснува клиничката презентација. </a:t>
            </a:r>
            <a:endParaRPr lang="en-US" sz="2400" dirty="0"/>
          </a:p>
        </p:txBody>
      </p:sp>
      <p:pic>
        <p:nvPicPr>
          <p:cNvPr id="5" name="Picture 4" descr="iph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116632"/>
            <a:ext cx="705767" cy="64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991544" y="332656"/>
            <a:ext cx="91450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sz="2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ДЕФИНИЦИЈА НА СЛУЧАЈ ЗА </a:t>
            </a:r>
            <a:r>
              <a:rPr lang="en-US" sz="2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COVID-19 </a:t>
            </a:r>
            <a:r>
              <a:rPr lang="mk-MK" sz="2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инфекција (СЗО)</a:t>
            </a:r>
            <a:endParaRPr lang="mk-MK" sz="2600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="" xmlns:a16="http://schemas.microsoft.com/office/drawing/2014/main" id="{CEB1F690-07DD-4E3B-A5C3-B99B5978A14F}"/>
              </a:ext>
            </a:extLst>
          </p:cNvPr>
          <p:cNvSpPr/>
          <p:nvPr/>
        </p:nvSpPr>
        <p:spPr>
          <a:xfrm>
            <a:off x="1199456" y="1412776"/>
            <a:ext cx="79208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535680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324743"/>
            <a:ext cx="10009112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mk-MK" sz="2400" b="1" u="sng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k-MK" sz="2400" b="1" u="sng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Класификација на случај:</a:t>
            </a:r>
          </a:p>
          <a:p>
            <a:pPr marL="0" indent="0">
              <a:buNone/>
            </a:pPr>
            <a:endParaRPr lang="mk-MK" sz="2400" b="1" u="sng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mk-MK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Веројатен случај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>
                <a:solidFill>
                  <a:srgbClr val="002060"/>
                </a:solidFill>
                <a:cs typeface="Arial" panose="020B0604020202020204" pitchFamily="34" charset="0"/>
              </a:rPr>
              <a:t>Сомнителен случај со неодреден резултат при тестирање за COVID-19.</a:t>
            </a:r>
          </a:p>
          <a:p>
            <a:pPr marL="0" indent="0">
              <a:spcBef>
                <a:spcPts val="600"/>
              </a:spcBef>
              <a:buNone/>
            </a:pPr>
            <a:endParaRPr lang="ru-RU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mk-MK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Потврден случај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>
                <a:solidFill>
                  <a:srgbClr val="002060"/>
                </a:solidFill>
                <a:cs typeface="Arial" panose="020B0604020202020204" pitchFamily="34" charset="0"/>
              </a:rPr>
              <a:t>Лице со лабораториска потврда за COVID-19 инфекција, без оглед на присутност на клинички знаци и симптоми.</a:t>
            </a:r>
            <a:endParaRPr lang="mk-MK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endParaRPr lang="en-US" sz="2000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5" name="Picture 4" descr="iph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20" y="250111"/>
            <a:ext cx="705767" cy="64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9D82B2A-D3E0-46FC-87C4-4BB23F7248C3}"/>
              </a:ext>
            </a:extLst>
          </p:cNvPr>
          <p:cNvSpPr/>
          <p:nvPr/>
        </p:nvSpPr>
        <p:spPr>
          <a:xfrm>
            <a:off x="1991544" y="574745"/>
            <a:ext cx="91450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sz="2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ДЕФИНИЦИЈА НА СЛУЧАЈ НА </a:t>
            </a:r>
            <a:r>
              <a:rPr lang="en-US" sz="2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COVID-19 </a:t>
            </a:r>
            <a:r>
              <a:rPr lang="mk-MK" sz="2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инфекција (СЗО)</a:t>
            </a:r>
            <a:endParaRPr lang="mk-MK" sz="2600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5758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5939</TotalTime>
  <Words>149</Words>
  <Application>Microsoft Office PowerPoint</Application>
  <PresentationFormat>Custom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gordana kuzmanovska</dc:creator>
  <cp:lastModifiedBy>Admin</cp:lastModifiedBy>
  <cp:revision>3</cp:revision>
  <cp:lastPrinted>2020-03-13T08:37:40Z</cp:lastPrinted>
  <dcterms:created xsi:type="dcterms:W3CDTF">2020-03-12T10:11:43Z</dcterms:created>
  <dcterms:modified xsi:type="dcterms:W3CDTF">2020-03-19T23:01:23Z</dcterms:modified>
</cp:coreProperties>
</file>